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B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6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44"/>
    <p:restoredTop sz="94718"/>
  </p:normalViewPr>
  <p:slideViewPr>
    <p:cSldViewPr snapToGrid="0">
      <p:cViewPr varScale="1">
        <p:scale>
          <a:sx n="106" d="100"/>
          <a:sy n="106" d="100"/>
        </p:scale>
        <p:origin x="19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97F2B4-85AE-A94A-8E42-0F3432429896}" type="datetimeFigureOut">
              <a:rPr lang="en-BT" smtClean="0"/>
              <a:t>5/23/25</a:t>
            </a:fld>
            <a:endParaRPr lang="en-B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3E1BF-7839-D345-B46A-B863F35B3AAD}" type="slidenum">
              <a:rPr lang="en-BT" smtClean="0"/>
              <a:t>‹#›</a:t>
            </a:fld>
            <a:endParaRPr lang="en-BT"/>
          </a:p>
        </p:txBody>
      </p:sp>
    </p:spTree>
    <p:extLst>
      <p:ext uri="{BB962C8B-B14F-4D97-AF65-F5344CB8AC3E}">
        <p14:creationId xmlns:p14="http://schemas.microsoft.com/office/powerpoint/2010/main" val="1290166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64F26-2E92-5A7F-C4EB-6363F83E13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5284D-2A9D-2DF6-8DE5-862B78D23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C5386-AB49-0DF4-C2ED-482120054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9357B-DB9C-984A-B1F2-81BE77FF2951}" type="datetime1">
              <a:rPr lang="en-US" smtClean="0"/>
              <a:t>5/23/25</a:t>
            </a:fld>
            <a:endParaRPr lang="en-B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00B05-EAA5-4000-4899-7495FE5B1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84C7A-6339-64E5-F87C-23D83B771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0EC3-964F-AA4E-A422-8475C6451FB3}" type="slidenum">
              <a:rPr lang="en-BT" smtClean="0"/>
              <a:t>‹#›</a:t>
            </a:fld>
            <a:endParaRPr lang="en-BT"/>
          </a:p>
        </p:txBody>
      </p:sp>
    </p:spTree>
    <p:extLst>
      <p:ext uri="{BB962C8B-B14F-4D97-AF65-F5344CB8AC3E}">
        <p14:creationId xmlns:p14="http://schemas.microsoft.com/office/powerpoint/2010/main" val="906845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0A250-8477-A691-1C7B-2DDA0EA6F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1339BE-C009-F41F-F610-B71FDBAE5A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199CC-876D-21EC-6C92-8D0F4927B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DC52A-6897-F344-9413-922F1DB48E9A}" type="datetime1">
              <a:rPr lang="en-US" smtClean="0"/>
              <a:t>5/23/25</a:t>
            </a:fld>
            <a:endParaRPr lang="en-B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72655-7D3F-D71B-23E6-7B71D2E0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B8739-87CB-D0DC-A688-7FC3CB4AE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0EC3-964F-AA4E-A422-8475C6451FB3}" type="slidenum">
              <a:rPr lang="en-BT" smtClean="0"/>
              <a:t>‹#›</a:t>
            </a:fld>
            <a:endParaRPr lang="en-BT"/>
          </a:p>
        </p:txBody>
      </p:sp>
    </p:spTree>
    <p:extLst>
      <p:ext uri="{BB962C8B-B14F-4D97-AF65-F5344CB8AC3E}">
        <p14:creationId xmlns:p14="http://schemas.microsoft.com/office/powerpoint/2010/main" val="1407760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C0321F-94FE-ED1F-0AC4-9B61CE32AE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018208-7284-9429-A999-B30C3358BB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45326-48D0-E8F5-2A99-606C344C1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69270-2AE0-6C44-AF43-630A283116C3}" type="datetime1">
              <a:rPr lang="en-US" smtClean="0"/>
              <a:t>5/23/25</a:t>
            </a:fld>
            <a:endParaRPr lang="en-B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30108-C442-B948-BF20-4A65060DD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09345-CAFE-2A25-997F-03EA00828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0EC3-964F-AA4E-A422-8475C6451FB3}" type="slidenum">
              <a:rPr lang="en-BT" smtClean="0"/>
              <a:t>‹#›</a:t>
            </a:fld>
            <a:endParaRPr lang="en-BT"/>
          </a:p>
        </p:txBody>
      </p:sp>
    </p:spTree>
    <p:extLst>
      <p:ext uri="{BB962C8B-B14F-4D97-AF65-F5344CB8AC3E}">
        <p14:creationId xmlns:p14="http://schemas.microsoft.com/office/powerpoint/2010/main" val="3343646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E19D0-93FF-0D00-B82A-74DE0F2F0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6979C-7524-1B8A-EC00-6C654393A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825A8-B64B-A5C7-582B-8C3F74C2A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544FE-CA5C-E248-BBEE-A1030C8E1852}" type="datetime1">
              <a:rPr lang="en-US" smtClean="0"/>
              <a:t>5/23/25</a:t>
            </a:fld>
            <a:endParaRPr lang="en-B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E5594-A849-14E1-AE99-714C2DCA2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B49E6-B53D-250A-6409-AC9C841BD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0EC3-964F-AA4E-A422-8475C6451FB3}" type="slidenum">
              <a:rPr lang="en-BT" smtClean="0"/>
              <a:t>‹#›</a:t>
            </a:fld>
            <a:endParaRPr lang="en-BT"/>
          </a:p>
        </p:txBody>
      </p:sp>
    </p:spTree>
    <p:extLst>
      <p:ext uri="{BB962C8B-B14F-4D97-AF65-F5344CB8AC3E}">
        <p14:creationId xmlns:p14="http://schemas.microsoft.com/office/powerpoint/2010/main" val="452538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294EE-8DD5-7D63-431F-3BA550AD4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2374B2-CB07-9960-0D34-D09A2DBBD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B14F2-AEE8-5866-6A00-BC2DA9DF5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BF72-433F-6A4D-A5C7-3EC48DA84D76}" type="datetime1">
              <a:rPr lang="en-US" smtClean="0"/>
              <a:t>5/23/25</a:t>
            </a:fld>
            <a:endParaRPr lang="en-B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EBCC8-5866-8660-E788-307309A9C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58721-C8F1-26FB-8D1A-57E4C3229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0EC3-964F-AA4E-A422-8475C6451FB3}" type="slidenum">
              <a:rPr lang="en-BT" smtClean="0"/>
              <a:t>‹#›</a:t>
            </a:fld>
            <a:endParaRPr lang="en-BT"/>
          </a:p>
        </p:txBody>
      </p:sp>
    </p:spTree>
    <p:extLst>
      <p:ext uri="{BB962C8B-B14F-4D97-AF65-F5344CB8AC3E}">
        <p14:creationId xmlns:p14="http://schemas.microsoft.com/office/powerpoint/2010/main" val="3444519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A0A4C-C567-E189-8997-A2B6AF92B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717C5-D992-5341-5D15-E8048176C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B7AA3-DAF8-EA47-E1DD-BD0D80DDE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04DD9A-6E49-F881-B060-25904CE29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98444-432B-6D47-BB7A-4CEC37965EB7}" type="datetime1">
              <a:rPr lang="en-US" smtClean="0"/>
              <a:t>5/23/25</a:t>
            </a:fld>
            <a:endParaRPr lang="en-B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45AAEF-914D-65C4-6C6D-10A8915CE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C0EB43-0692-4BBC-8497-3EAAB6545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0EC3-964F-AA4E-A422-8475C6451FB3}" type="slidenum">
              <a:rPr lang="en-BT" smtClean="0"/>
              <a:t>‹#›</a:t>
            </a:fld>
            <a:endParaRPr lang="en-BT"/>
          </a:p>
        </p:txBody>
      </p:sp>
    </p:spTree>
    <p:extLst>
      <p:ext uri="{BB962C8B-B14F-4D97-AF65-F5344CB8AC3E}">
        <p14:creationId xmlns:p14="http://schemas.microsoft.com/office/powerpoint/2010/main" val="1737845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17F35-417E-D83C-7685-37031D79F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9C631-59BD-7C10-F694-BCFFE4502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F233EE-72BF-9D38-6AD2-3F788F8F30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40D609-2212-DB54-A10D-FCA4017A97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C48B69-24E7-39A5-2867-A440412C45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C2B3F0-783E-D668-6461-F36978AC2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9B5E6-BAD5-F04A-B667-A38AC7114294}" type="datetime1">
              <a:rPr lang="en-US" smtClean="0"/>
              <a:t>5/23/25</a:t>
            </a:fld>
            <a:endParaRPr lang="en-B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A49ED0-7C65-9094-E656-7FFD9DA89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14FD78-15C0-55FB-EA28-2DDC04D67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0EC3-964F-AA4E-A422-8475C6451FB3}" type="slidenum">
              <a:rPr lang="en-BT" smtClean="0"/>
              <a:t>‹#›</a:t>
            </a:fld>
            <a:endParaRPr lang="en-BT"/>
          </a:p>
        </p:txBody>
      </p:sp>
    </p:spTree>
    <p:extLst>
      <p:ext uri="{BB962C8B-B14F-4D97-AF65-F5344CB8AC3E}">
        <p14:creationId xmlns:p14="http://schemas.microsoft.com/office/powerpoint/2010/main" val="3713292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3494F-D10B-269C-98BE-9F96A575E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141A2D-98C0-80F4-D2B2-BD0319A0F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44972-B20E-EA4B-B5AD-9C3230279917}" type="datetime1">
              <a:rPr lang="en-US" smtClean="0"/>
              <a:t>5/23/25</a:t>
            </a:fld>
            <a:endParaRPr lang="en-B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A8C548-6753-BD21-A039-FA8689D4A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1BAD4D-A555-44B2-9C06-1F20A4816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0EC3-964F-AA4E-A422-8475C6451FB3}" type="slidenum">
              <a:rPr lang="en-BT" smtClean="0"/>
              <a:t>‹#›</a:t>
            </a:fld>
            <a:endParaRPr lang="en-BT"/>
          </a:p>
        </p:txBody>
      </p:sp>
    </p:spTree>
    <p:extLst>
      <p:ext uri="{BB962C8B-B14F-4D97-AF65-F5344CB8AC3E}">
        <p14:creationId xmlns:p14="http://schemas.microsoft.com/office/powerpoint/2010/main" val="1970573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9B422F-4831-32A9-6148-5ED9DA35A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FA8BC-C60B-504E-80C9-6623DE1C7A82}" type="datetime1">
              <a:rPr lang="en-US" smtClean="0"/>
              <a:t>5/23/25</a:t>
            </a:fld>
            <a:endParaRPr lang="en-B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A694B7-A48F-E3BC-44DF-FF5240CA2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3BFA4-A7EC-506D-CB3E-AFC209ACE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FC640EC3-964F-AA4E-A422-8475C6451FB3}" type="slidenum">
              <a:rPr lang="en-BT" smtClean="0"/>
              <a:pPr/>
              <a:t>‹#›</a:t>
            </a:fld>
            <a:endParaRPr lang="en-BT" dirty="0"/>
          </a:p>
        </p:txBody>
      </p:sp>
    </p:spTree>
    <p:extLst>
      <p:ext uri="{BB962C8B-B14F-4D97-AF65-F5344CB8AC3E}">
        <p14:creationId xmlns:p14="http://schemas.microsoft.com/office/powerpoint/2010/main" val="2639443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D8728-7503-1173-2DBA-6C5CAA52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32355-6285-539A-5135-6B2752679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4D19A6-1CE5-A036-FF8B-E577D7F1C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977F82-7CB8-2F1A-1D8A-EDFE3AA86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F2372-51A9-5E4B-9103-B6C644DDD171}" type="datetime1">
              <a:rPr lang="en-US" smtClean="0"/>
              <a:t>5/23/25</a:t>
            </a:fld>
            <a:endParaRPr lang="en-B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277214-E706-EA6E-2FE9-592BCE033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7663D0-0FE4-C36B-503D-1FBD2D850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0EC3-964F-AA4E-A422-8475C6451FB3}" type="slidenum">
              <a:rPr lang="en-BT" smtClean="0"/>
              <a:t>‹#›</a:t>
            </a:fld>
            <a:endParaRPr lang="en-BT"/>
          </a:p>
        </p:txBody>
      </p:sp>
    </p:spTree>
    <p:extLst>
      <p:ext uri="{BB962C8B-B14F-4D97-AF65-F5344CB8AC3E}">
        <p14:creationId xmlns:p14="http://schemas.microsoft.com/office/powerpoint/2010/main" val="932744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29C9C-DD94-A6C1-8D94-7B09AC633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0EEF77-34AB-8F66-F4F7-D27B2BD111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58F819-536C-2F7A-CB61-F9B8ABD844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7CD886-3C10-2B60-3104-7C8705F12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03E91-99F0-D847-83DC-7D91809DAC2D}" type="datetime1">
              <a:rPr lang="en-US" smtClean="0"/>
              <a:t>5/23/25</a:t>
            </a:fld>
            <a:endParaRPr lang="en-B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818D13-1A08-02D4-7F03-9E5210C24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40A12-F943-7A48-4E2F-3843BEED1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0EC3-964F-AA4E-A422-8475C6451FB3}" type="slidenum">
              <a:rPr lang="en-BT" smtClean="0"/>
              <a:t>‹#›</a:t>
            </a:fld>
            <a:endParaRPr lang="en-BT"/>
          </a:p>
        </p:txBody>
      </p:sp>
    </p:spTree>
    <p:extLst>
      <p:ext uri="{BB962C8B-B14F-4D97-AF65-F5344CB8AC3E}">
        <p14:creationId xmlns:p14="http://schemas.microsoft.com/office/powerpoint/2010/main" val="3991079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F5050D-E603-F322-F85C-B04B558D8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7C3EAA-893F-2F67-5C6B-E6D7E992D5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D81F2-3133-BE76-706A-F0DC457185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46067-52FD-FD49-B9BC-FF4070657A97}" type="datetime1">
              <a:rPr lang="en-US" smtClean="0"/>
              <a:t>5/23/25</a:t>
            </a:fld>
            <a:endParaRPr lang="en-B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6BB23-C323-A240-6A06-46D3D3F72A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7351E-DC70-FF41-26B4-CC315C136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640EC3-964F-AA4E-A422-8475C6451FB3}" type="slidenum">
              <a:rPr lang="en-BT" smtClean="0"/>
              <a:t>‹#›</a:t>
            </a:fld>
            <a:endParaRPr lang="en-BT"/>
          </a:p>
        </p:txBody>
      </p:sp>
    </p:spTree>
    <p:extLst>
      <p:ext uri="{BB962C8B-B14F-4D97-AF65-F5344CB8AC3E}">
        <p14:creationId xmlns:p14="http://schemas.microsoft.com/office/powerpoint/2010/main" val="2058242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zona.media/article/2025/04/25/casualties_eng-trl" TargetMode="External"/><Relationship Id="rId2" Type="http://schemas.openxmlformats.org/officeDocument/2006/relationships/hyperlink" Target="https://www.bbc.com/news/world-europe-63536564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ifw-kiel.de/publications/ukraine-support-tracker-data-20758/" TargetMode="External"/><Relationship Id="rId5" Type="http://schemas.openxmlformats.org/officeDocument/2006/relationships/hyperlink" Target="https://kyivindependent.com/russia-recruits-up-to-180-000-convicts-for-war-against-ukraine-foreign-intelligence-service-says" TargetMode="External"/><Relationship Id="rId4" Type="http://schemas.openxmlformats.org/officeDocument/2006/relationships/hyperlink" Target="https://github.com/NathOrmond/ukraine-war-data.git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worldbank.org/country/ukraine" TargetMode="External"/><Relationship Id="rId2" Type="http://schemas.openxmlformats.org/officeDocument/2006/relationships/hyperlink" Target="https://en.wikipedia.org/wiki/Casualties_of_the_Russo-Ukrainian_War#Total_casualties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en.wikipedia.org/w/index.php?title=2022_Kherson_counteroffensive&amp;oldid=1289005560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5A237-1F3C-0495-6B96-0C269C4EE5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20" y="1283017"/>
            <a:ext cx="6979920" cy="1041083"/>
          </a:xfrm>
        </p:spPr>
        <p:txBody>
          <a:bodyPr/>
          <a:lstStyle/>
          <a:p>
            <a:r>
              <a:rPr lang="en-BT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Russo-Ukrainian War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032639-9D2E-69EA-96FC-151E3C2EA3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750" y="3851910"/>
            <a:ext cx="3482340" cy="2800350"/>
          </a:xfrm>
        </p:spPr>
        <p:txBody>
          <a:bodyPr>
            <a:noAutofit/>
          </a:bodyPr>
          <a:lstStyle/>
          <a:p>
            <a:pPr algn="l"/>
            <a:r>
              <a:rPr lang="en-B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– 5</a:t>
            </a:r>
          </a:p>
          <a:p>
            <a:pPr algn="l"/>
            <a:r>
              <a:rPr lang="en-B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Karma Thapkhey</a:t>
            </a:r>
          </a:p>
          <a:p>
            <a:pPr algn="l"/>
            <a:r>
              <a:rPr lang="en-B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Kuenzang Tobgay</a:t>
            </a:r>
          </a:p>
          <a:p>
            <a:pPr algn="l"/>
            <a:r>
              <a:rPr lang="en-B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Passang Dorji</a:t>
            </a:r>
          </a:p>
          <a:p>
            <a:pPr algn="l"/>
            <a:r>
              <a:rPr lang="en-B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Sonam Dechen Lhaki</a:t>
            </a:r>
          </a:p>
          <a:p>
            <a:pPr algn="l"/>
            <a:endParaRPr lang="en-BT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B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 May 2025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C2DD076-8F8E-AB7A-8586-94FA27FA43FD}"/>
              </a:ext>
            </a:extLst>
          </p:cNvPr>
          <p:cNvSpPr txBox="1">
            <a:spLocks/>
          </p:cNvSpPr>
          <p:nvPr/>
        </p:nvSpPr>
        <p:spPr>
          <a:xfrm>
            <a:off x="666750" y="2440146"/>
            <a:ext cx="5151120" cy="19777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B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Casualties, equipment losses and economic impact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D46959-DD60-E58F-88D7-D711E9A45BA4}"/>
              </a:ext>
            </a:extLst>
          </p:cNvPr>
          <p:cNvCxnSpPr/>
          <p:nvPr/>
        </p:nvCxnSpPr>
        <p:spPr>
          <a:xfrm>
            <a:off x="788670" y="3589020"/>
            <a:ext cx="170307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War PNGs for Free Download">
            <a:extLst>
              <a:ext uri="{FF2B5EF4-FFF2-40B4-BE49-F238E27FC236}">
                <a16:creationId xmlns:a16="http://schemas.microsoft.com/office/drawing/2014/main" id="{7F8A46B1-17CC-78EB-9A38-33C938F0B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765" y="1993901"/>
            <a:ext cx="508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ussia Flag PNG Clip Art - Best WEB Clipart">
            <a:extLst>
              <a:ext uri="{FF2B5EF4-FFF2-40B4-BE49-F238E27FC236}">
                <a16:creationId xmlns:a16="http://schemas.microsoft.com/office/drawing/2014/main" id="{51023964-7554-7209-FB99-F8624CB56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8564">
            <a:off x="10273700" y="1592660"/>
            <a:ext cx="1611523" cy="198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Ukraine Flag PNG Clip Art - Best WEB Clipart">
            <a:extLst>
              <a:ext uri="{FF2B5EF4-FFF2-40B4-BE49-F238E27FC236}">
                <a16:creationId xmlns:a16="http://schemas.microsoft.com/office/drawing/2014/main" id="{222EF811-210C-B773-1921-E248CEF04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78996" flipH="1">
            <a:off x="7435845" y="2050928"/>
            <a:ext cx="1452975" cy="196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160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F32C3-D2D6-FAC4-1A98-96672546A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F61C3F-ED4B-A31A-65CF-9A914BC69900}"/>
              </a:ext>
            </a:extLst>
          </p:cNvPr>
          <p:cNvSpPr txBox="1"/>
          <p:nvPr/>
        </p:nvSpPr>
        <p:spPr>
          <a:xfrm>
            <a:off x="467022" y="386416"/>
            <a:ext cx="88077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T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Economic indicators (World Bank Group)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F6642C-BE24-642A-AC70-D650B853E2E6}"/>
              </a:ext>
            </a:extLst>
          </p:cNvPr>
          <p:cNvSpPr txBox="1"/>
          <p:nvPr/>
        </p:nvSpPr>
        <p:spPr>
          <a:xfrm>
            <a:off x="728813" y="1547999"/>
            <a:ext cx="10260316" cy="2241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B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Contains different economic indicators such as GDP, inflation, employment rate among others across different years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B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 columns but 67 are years.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B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59792F-1DB9-50BC-F062-207326178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104" y="3733261"/>
            <a:ext cx="9537734" cy="157674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626EFC-B5BF-E20C-31F3-F9269E6F7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0EC3-964F-AA4E-A422-8475C6451FB3}" type="slidenum">
              <a:rPr lang="en-BT" smtClean="0"/>
              <a:t>10</a:t>
            </a:fld>
            <a:endParaRPr lang="en-BT"/>
          </a:p>
        </p:txBody>
      </p:sp>
    </p:spTree>
    <p:extLst>
      <p:ext uri="{BB962C8B-B14F-4D97-AF65-F5344CB8AC3E}">
        <p14:creationId xmlns:p14="http://schemas.microsoft.com/office/powerpoint/2010/main" val="4789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26625-10E2-2580-BE1E-0D5E95B46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A501AF-0304-05ED-DADA-00724848A46E}"/>
              </a:ext>
            </a:extLst>
          </p:cNvPr>
          <p:cNvSpPr txBox="1"/>
          <p:nvPr/>
        </p:nvSpPr>
        <p:spPr>
          <a:xfrm>
            <a:off x="467022" y="386416"/>
            <a:ext cx="108385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T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Ukraine and Russian civilian casualties (Wikipedia)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1AA560-B480-077F-3640-51A0AAA2D788}"/>
              </a:ext>
            </a:extLst>
          </p:cNvPr>
          <p:cNvSpPr txBox="1"/>
          <p:nvPr/>
        </p:nvSpPr>
        <p:spPr>
          <a:xfrm>
            <a:off x="728813" y="1547999"/>
            <a:ext cx="10260316" cy="2795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B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Retrieved from the Wikipedia article titled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B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Casualties of the Russo-Ukrainian War from the casualty section.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B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data contains the total confirmed losses of civilians in different provinces of Ukraine and Russia.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B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B7AA0E-EFB6-77CF-768F-A6BFC0C40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871" y="3800781"/>
            <a:ext cx="9514115" cy="611443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B8745C-2A70-A45E-64EF-115CF9ECE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0EC3-964F-AA4E-A422-8475C6451FB3}" type="slidenum">
              <a:rPr lang="en-BT" smtClean="0"/>
              <a:t>11</a:t>
            </a:fld>
            <a:endParaRPr lang="en-BT"/>
          </a:p>
        </p:txBody>
      </p:sp>
    </p:spTree>
    <p:extLst>
      <p:ext uri="{BB962C8B-B14F-4D97-AF65-F5344CB8AC3E}">
        <p14:creationId xmlns:p14="http://schemas.microsoft.com/office/powerpoint/2010/main" val="3081350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84DC0-977E-8BBD-10E0-78D30487C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07C373-0072-5BE1-4A66-DA271F9AE1A5}"/>
              </a:ext>
            </a:extLst>
          </p:cNvPr>
          <p:cNvSpPr txBox="1"/>
          <p:nvPr/>
        </p:nvSpPr>
        <p:spPr>
          <a:xfrm>
            <a:off x="467022" y="386416"/>
            <a:ext cx="108385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T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Ukraine and Russian civilian casualties (Wikipedia)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D12A60-A948-37BD-8731-9C34450C2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36" y="1237195"/>
            <a:ext cx="9514115" cy="611443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EFC8C-A0D6-FFDA-69FF-4AFECB289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0EC3-964F-AA4E-A422-8475C6451FB3}" type="slidenum">
              <a:rPr lang="en-BT" smtClean="0"/>
              <a:t>12</a:t>
            </a:fld>
            <a:endParaRPr lang="en-BT"/>
          </a:p>
        </p:txBody>
      </p:sp>
    </p:spTree>
    <p:extLst>
      <p:ext uri="{BB962C8B-B14F-4D97-AF65-F5344CB8AC3E}">
        <p14:creationId xmlns:p14="http://schemas.microsoft.com/office/powerpoint/2010/main" val="2113644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1EDF7-EF4A-5482-D122-A3CF2272A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2AC7E5-2B21-925B-CFB5-71806D39DD19}"/>
              </a:ext>
            </a:extLst>
          </p:cNvPr>
          <p:cNvSpPr txBox="1"/>
          <p:nvPr/>
        </p:nvSpPr>
        <p:spPr>
          <a:xfrm>
            <a:off x="467022" y="386416"/>
            <a:ext cx="41328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T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66A12F-8A68-C76C-E2E3-882A563408FE}"/>
              </a:ext>
            </a:extLst>
          </p:cNvPr>
          <p:cNvSpPr txBox="1"/>
          <p:nvPr/>
        </p:nvSpPr>
        <p:spPr>
          <a:xfrm>
            <a:off x="965842" y="1644240"/>
            <a:ext cx="10260316" cy="260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Datetime conversion from string format to Datetime object - To facilitate time-series visualizations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Handling missing values (forward fill)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metric selection (those within our interest)</a:t>
            </a:r>
            <a:endParaRPr lang="en-BT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7BB7A5-239B-A3AD-1DD2-49EC740F1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0EC3-964F-AA4E-A422-8475C6451FB3}" type="slidenum">
              <a:rPr lang="en-BT" smtClean="0"/>
              <a:t>13</a:t>
            </a:fld>
            <a:endParaRPr lang="en-BT"/>
          </a:p>
        </p:txBody>
      </p:sp>
    </p:spTree>
    <p:extLst>
      <p:ext uri="{BB962C8B-B14F-4D97-AF65-F5344CB8AC3E}">
        <p14:creationId xmlns:p14="http://schemas.microsoft.com/office/powerpoint/2010/main" val="2560968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34D10-74B4-9213-833B-5B531A999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7F1AC9-0DB6-9E2F-5BC1-C8F84A46A864}"/>
              </a:ext>
            </a:extLst>
          </p:cNvPr>
          <p:cNvSpPr txBox="1"/>
          <p:nvPr/>
        </p:nvSpPr>
        <p:spPr>
          <a:xfrm>
            <a:off x="467022" y="386416"/>
            <a:ext cx="38186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T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Columns selected</a:t>
            </a:r>
          </a:p>
        </p:txBody>
      </p:sp>
      <p:pic>
        <p:nvPicPr>
          <p:cNvPr id="3" name="image18.png">
            <a:extLst>
              <a:ext uri="{FF2B5EF4-FFF2-40B4-BE49-F238E27FC236}">
                <a16:creationId xmlns:a16="http://schemas.microsoft.com/office/drawing/2014/main" id="{9047FF1B-8E6D-4CFC-5618-192883B83FD9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64313" y="1911377"/>
            <a:ext cx="6709682" cy="1765526"/>
          </a:xfrm>
          <a:prstGeom prst="rect">
            <a:avLst/>
          </a:prstGeom>
          <a:ln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85F90E-282E-6937-44D1-C7D3231DA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13" y="4271959"/>
            <a:ext cx="6515100" cy="2197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234228-7FAC-4512-30F2-B0C35B4AA6C3}"/>
              </a:ext>
            </a:extLst>
          </p:cNvPr>
          <p:cNvSpPr txBox="1"/>
          <p:nvPr/>
        </p:nvSpPr>
        <p:spPr>
          <a:xfrm>
            <a:off x="467022" y="1463634"/>
            <a:ext cx="1820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T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Equipment losses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88B50A-1813-BC02-532A-4336EE7378D7}"/>
              </a:ext>
            </a:extLst>
          </p:cNvPr>
          <p:cNvSpPr txBox="1"/>
          <p:nvPr/>
        </p:nvSpPr>
        <p:spPr>
          <a:xfrm>
            <a:off x="467022" y="3902627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T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Economic indicators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FEF993F1-0B94-EDDB-BDF6-0DDEA9B53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0EC3-964F-AA4E-A422-8475C6451FB3}" type="slidenum">
              <a:rPr lang="en-BT" smtClean="0"/>
              <a:t>14</a:t>
            </a:fld>
            <a:endParaRPr lang="en-BT"/>
          </a:p>
        </p:txBody>
      </p:sp>
    </p:spTree>
    <p:extLst>
      <p:ext uri="{BB962C8B-B14F-4D97-AF65-F5344CB8AC3E}">
        <p14:creationId xmlns:p14="http://schemas.microsoft.com/office/powerpoint/2010/main" val="893189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7127E-FAC7-B892-805F-1D52A8921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1C3695-D244-54B2-B80F-015DD154A523}"/>
              </a:ext>
            </a:extLst>
          </p:cNvPr>
          <p:cNvSpPr txBox="1"/>
          <p:nvPr/>
        </p:nvSpPr>
        <p:spPr>
          <a:xfrm>
            <a:off x="467022" y="386416"/>
            <a:ext cx="38186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T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Columns selected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521DCA9-8009-7404-F6EF-C29F3CF23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01" y="1824932"/>
            <a:ext cx="9127769" cy="17655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DE446C-9AD1-E156-2686-29399D0A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01" y="4632159"/>
            <a:ext cx="9325528" cy="14395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CF3D19A-7493-B3BD-4BB0-4F0140A81BDF}"/>
              </a:ext>
            </a:extLst>
          </p:cNvPr>
          <p:cNvSpPr txBox="1"/>
          <p:nvPr/>
        </p:nvSpPr>
        <p:spPr>
          <a:xfrm>
            <a:off x="704801" y="1506085"/>
            <a:ext cx="2052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T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Officer loss Russian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D1AA31-8F0D-0E5E-E5DC-B04EF2BECFE8}"/>
              </a:ext>
            </a:extLst>
          </p:cNvPr>
          <p:cNvSpPr txBox="1"/>
          <p:nvPr/>
        </p:nvSpPr>
        <p:spPr>
          <a:xfrm>
            <a:off x="704801" y="4126599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T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Russian personell losses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90C1E-31DA-B435-4895-E8B880A79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0EC3-964F-AA4E-A422-8475C6451FB3}" type="slidenum">
              <a:rPr lang="en-BT" smtClean="0"/>
              <a:t>15</a:t>
            </a:fld>
            <a:endParaRPr lang="en-BT"/>
          </a:p>
        </p:txBody>
      </p:sp>
    </p:spTree>
    <p:extLst>
      <p:ext uri="{BB962C8B-B14F-4D97-AF65-F5344CB8AC3E}">
        <p14:creationId xmlns:p14="http://schemas.microsoft.com/office/powerpoint/2010/main" val="1959618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522C8-7F7F-5467-8881-5CC221520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D34AD3-E065-CA0A-9D43-7A2402312433}"/>
              </a:ext>
            </a:extLst>
          </p:cNvPr>
          <p:cNvSpPr txBox="1"/>
          <p:nvPr/>
        </p:nvSpPr>
        <p:spPr>
          <a:xfrm>
            <a:off x="467022" y="386416"/>
            <a:ext cx="54008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T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E0B92C-2A35-AB0E-AD25-1A83F2A0D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307979"/>
            <a:ext cx="10591800" cy="55500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76704E-BB14-72A0-1541-0376E9E23EF9}"/>
              </a:ext>
            </a:extLst>
          </p:cNvPr>
          <p:cNvSpPr txBox="1"/>
          <p:nvPr/>
        </p:nvSpPr>
        <p:spPr>
          <a:xfrm>
            <a:off x="1224643" y="1153487"/>
            <a:ext cx="2294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Unusual drop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60CAD3-799B-8AAB-09AC-7256CAA00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0EC3-964F-AA4E-A422-8475C6451FB3}" type="slidenum">
              <a:rPr lang="en-BT" smtClean="0"/>
              <a:t>16</a:t>
            </a:fld>
            <a:endParaRPr lang="en-BT"/>
          </a:p>
        </p:txBody>
      </p:sp>
    </p:spTree>
    <p:extLst>
      <p:ext uri="{BB962C8B-B14F-4D97-AF65-F5344CB8AC3E}">
        <p14:creationId xmlns:p14="http://schemas.microsoft.com/office/powerpoint/2010/main" val="559900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7EEEA-3A58-A946-A3DF-95790B8D0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6DDE18-89CD-2830-4ABE-E608CA38EC37}"/>
              </a:ext>
            </a:extLst>
          </p:cNvPr>
          <p:cNvSpPr txBox="1"/>
          <p:nvPr/>
        </p:nvSpPr>
        <p:spPr>
          <a:xfrm>
            <a:off x="467022" y="386416"/>
            <a:ext cx="54008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T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BC6796-3B93-0E72-9740-5BA47FD5DDB9}"/>
              </a:ext>
            </a:extLst>
          </p:cNvPr>
          <p:cNvSpPr txBox="1"/>
          <p:nvPr/>
        </p:nvSpPr>
        <p:spPr>
          <a:xfrm>
            <a:off x="1224643" y="1153487"/>
            <a:ext cx="1540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fix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512AED-0CC7-1392-439C-7B5AB6FF0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643" y="1857105"/>
            <a:ext cx="9666514" cy="480531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CE672-A115-44D7-D138-A77ED19FE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0EC3-964F-AA4E-A422-8475C6451FB3}" type="slidenum">
              <a:rPr lang="en-BT" smtClean="0"/>
              <a:t>17</a:t>
            </a:fld>
            <a:endParaRPr lang="en-BT"/>
          </a:p>
        </p:txBody>
      </p:sp>
    </p:spTree>
    <p:extLst>
      <p:ext uri="{BB962C8B-B14F-4D97-AF65-F5344CB8AC3E}">
        <p14:creationId xmlns:p14="http://schemas.microsoft.com/office/powerpoint/2010/main" val="2448656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695DBB-2CD3-2260-7C37-7559074CC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068" y="0"/>
            <a:ext cx="671443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DD708D-1B26-0094-C9B0-72E4F3311207}"/>
              </a:ext>
            </a:extLst>
          </p:cNvPr>
          <p:cNvSpPr txBox="1"/>
          <p:nvPr/>
        </p:nvSpPr>
        <p:spPr>
          <a:xfrm>
            <a:off x="473529" y="2905780"/>
            <a:ext cx="4929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B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Suspicious perfect correlation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C0ECAA-ABE1-CC83-D8F8-93002EB29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0EC3-964F-AA4E-A422-8475C6451FB3}" type="slidenum">
              <a:rPr lang="en-BT" smtClean="0"/>
              <a:t>18</a:t>
            </a:fld>
            <a:endParaRPr lang="en-BT"/>
          </a:p>
        </p:txBody>
      </p:sp>
    </p:spTree>
    <p:extLst>
      <p:ext uri="{BB962C8B-B14F-4D97-AF65-F5344CB8AC3E}">
        <p14:creationId xmlns:p14="http://schemas.microsoft.com/office/powerpoint/2010/main" val="2325350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FBA72-543D-631B-1180-04E6DB52B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BB96DD-C874-9694-610D-2D165AD980CB}"/>
              </a:ext>
            </a:extLst>
          </p:cNvPr>
          <p:cNvSpPr txBox="1"/>
          <p:nvPr/>
        </p:nvSpPr>
        <p:spPr>
          <a:xfrm>
            <a:off x="729202" y="2452066"/>
            <a:ext cx="5206875" cy="1953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B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Suspicious perfect correlation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B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Symmetrical combat operations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B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Proportionate losses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208E73-F15F-8C09-0A78-CCB57CC3A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757" y="1345344"/>
            <a:ext cx="6244771" cy="470711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61A3D-064E-2571-24ED-5AB339864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0EC3-964F-AA4E-A422-8475C6451FB3}" type="slidenum">
              <a:rPr lang="en-BT" smtClean="0"/>
              <a:t>19</a:t>
            </a:fld>
            <a:endParaRPr lang="en-BT"/>
          </a:p>
        </p:txBody>
      </p:sp>
    </p:spTree>
    <p:extLst>
      <p:ext uri="{BB962C8B-B14F-4D97-AF65-F5344CB8AC3E}">
        <p14:creationId xmlns:p14="http://schemas.microsoft.com/office/powerpoint/2010/main" val="601628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943391-35EC-D812-7BD8-5B5F8427B547}"/>
              </a:ext>
            </a:extLst>
          </p:cNvPr>
          <p:cNvSpPr txBox="1"/>
          <p:nvPr/>
        </p:nvSpPr>
        <p:spPr>
          <a:xfrm>
            <a:off x="467022" y="35433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T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142A1A-FFE2-3424-D30C-CE8D8FDA839C}"/>
              </a:ext>
            </a:extLst>
          </p:cNvPr>
          <p:cNvGrpSpPr/>
          <p:nvPr/>
        </p:nvGrpSpPr>
        <p:grpSpPr>
          <a:xfrm>
            <a:off x="1108224" y="1261434"/>
            <a:ext cx="2653611" cy="707886"/>
            <a:chOff x="1108224" y="1261434"/>
            <a:chExt cx="2653611" cy="70788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79731A7-597A-9D6F-E06E-C3A577C4B407}"/>
                </a:ext>
              </a:extLst>
            </p:cNvPr>
            <p:cNvSpPr txBox="1"/>
            <p:nvPr/>
          </p:nvSpPr>
          <p:spPr>
            <a:xfrm>
              <a:off x="1108224" y="1261434"/>
              <a:ext cx="441146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BT" sz="4000" dirty="0">
                  <a:solidFill>
                    <a:srgbClr val="0056B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EE6E682-1D1B-FCAA-EE44-0CCD2771133E}"/>
                </a:ext>
              </a:extLst>
            </p:cNvPr>
            <p:cNvSpPr txBox="1"/>
            <p:nvPr/>
          </p:nvSpPr>
          <p:spPr>
            <a:xfrm>
              <a:off x="1549370" y="1322989"/>
              <a:ext cx="22124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T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Introduction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D859F0-9C49-833D-9B40-FEE21E269759}"/>
              </a:ext>
            </a:extLst>
          </p:cNvPr>
          <p:cNvGrpSpPr/>
          <p:nvPr/>
        </p:nvGrpSpPr>
        <p:grpSpPr>
          <a:xfrm>
            <a:off x="1108224" y="1907764"/>
            <a:ext cx="3979294" cy="707886"/>
            <a:chOff x="1108224" y="1261434"/>
            <a:chExt cx="3979294" cy="7078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7D563D1-D497-05EF-0434-D7F718777BCE}"/>
                </a:ext>
              </a:extLst>
            </p:cNvPr>
            <p:cNvSpPr txBox="1"/>
            <p:nvPr/>
          </p:nvSpPr>
          <p:spPr>
            <a:xfrm>
              <a:off x="1108224" y="1261434"/>
              <a:ext cx="441146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BT" sz="4000" dirty="0">
                  <a:solidFill>
                    <a:srgbClr val="0056B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E79A7A-1CF7-E291-5B64-BFFD0E769214}"/>
                </a:ext>
              </a:extLst>
            </p:cNvPr>
            <p:cNvSpPr txBox="1"/>
            <p:nvPr/>
          </p:nvSpPr>
          <p:spPr>
            <a:xfrm>
              <a:off x="1549370" y="1322989"/>
              <a:ext cx="35381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T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Aims and objectives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2BA1078-E1DD-70B8-D539-753B92A6D40F}"/>
              </a:ext>
            </a:extLst>
          </p:cNvPr>
          <p:cNvGrpSpPr/>
          <p:nvPr/>
        </p:nvGrpSpPr>
        <p:grpSpPr>
          <a:xfrm>
            <a:off x="1108224" y="2554094"/>
            <a:ext cx="3328475" cy="707886"/>
            <a:chOff x="1108224" y="1261434"/>
            <a:chExt cx="3328475" cy="70788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F809345-3A32-5DFA-D4AF-B1C1148BF4CE}"/>
                </a:ext>
              </a:extLst>
            </p:cNvPr>
            <p:cNvSpPr txBox="1"/>
            <p:nvPr/>
          </p:nvSpPr>
          <p:spPr>
            <a:xfrm>
              <a:off x="1108224" y="1261434"/>
              <a:ext cx="441146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BT" sz="4000" dirty="0">
                  <a:solidFill>
                    <a:srgbClr val="0056B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5CB069A-3CF5-54B8-AA6A-70199E14F560}"/>
                </a:ext>
              </a:extLst>
            </p:cNvPr>
            <p:cNvSpPr txBox="1"/>
            <p:nvPr/>
          </p:nvSpPr>
          <p:spPr>
            <a:xfrm>
              <a:off x="1549370" y="1322989"/>
              <a:ext cx="288732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T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description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D31AECA-7CE7-3ABF-2C60-7D409E87402A}"/>
              </a:ext>
            </a:extLst>
          </p:cNvPr>
          <p:cNvGrpSpPr/>
          <p:nvPr/>
        </p:nvGrpSpPr>
        <p:grpSpPr>
          <a:xfrm>
            <a:off x="1108224" y="3200424"/>
            <a:ext cx="2929328" cy="707886"/>
            <a:chOff x="1108224" y="1261434"/>
            <a:chExt cx="2929328" cy="70788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8D8BFDC-66FF-62D1-B963-51BEDDDF63A3}"/>
                </a:ext>
              </a:extLst>
            </p:cNvPr>
            <p:cNvSpPr txBox="1"/>
            <p:nvPr/>
          </p:nvSpPr>
          <p:spPr>
            <a:xfrm>
              <a:off x="1108224" y="1261434"/>
              <a:ext cx="441146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BT" sz="4000" dirty="0">
                  <a:solidFill>
                    <a:srgbClr val="0056B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840DF77-8BED-833A-AADB-0AD90CA7C117}"/>
                </a:ext>
              </a:extLst>
            </p:cNvPr>
            <p:cNvSpPr txBox="1"/>
            <p:nvPr/>
          </p:nvSpPr>
          <p:spPr>
            <a:xfrm>
              <a:off x="1549370" y="1322989"/>
              <a:ext cx="248818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T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Preprocessing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090B27A-D3E5-FC72-6374-B6472A38EA91}"/>
              </a:ext>
            </a:extLst>
          </p:cNvPr>
          <p:cNvGrpSpPr/>
          <p:nvPr/>
        </p:nvGrpSpPr>
        <p:grpSpPr>
          <a:xfrm>
            <a:off x="1108224" y="3860285"/>
            <a:ext cx="4798429" cy="707886"/>
            <a:chOff x="1108224" y="1261434"/>
            <a:chExt cx="4798429" cy="70788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69D033E-3BD5-34C8-801B-9F28898CD7A1}"/>
                </a:ext>
              </a:extLst>
            </p:cNvPr>
            <p:cNvSpPr txBox="1"/>
            <p:nvPr/>
          </p:nvSpPr>
          <p:spPr>
            <a:xfrm>
              <a:off x="1108224" y="1261434"/>
              <a:ext cx="441146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BT" sz="4000" dirty="0">
                  <a:solidFill>
                    <a:srgbClr val="0056B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8D92560-48DC-82EF-563D-80FA84E21816}"/>
                </a:ext>
              </a:extLst>
            </p:cNvPr>
            <p:cNvSpPr txBox="1"/>
            <p:nvPr/>
          </p:nvSpPr>
          <p:spPr>
            <a:xfrm>
              <a:off x="1549370" y="1322989"/>
              <a:ext cx="43572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T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Exploratory data analysis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6F68A8C-D784-6C7C-22FF-76A9291CCB2C}"/>
              </a:ext>
            </a:extLst>
          </p:cNvPr>
          <p:cNvGrpSpPr/>
          <p:nvPr/>
        </p:nvGrpSpPr>
        <p:grpSpPr>
          <a:xfrm>
            <a:off x="1108224" y="4520145"/>
            <a:ext cx="4056238" cy="707886"/>
            <a:chOff x="1108224" y="1261434"/>
            <a:chExt cx="4056238" cy="70788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94182B1-234E-A427-1AA9-8EA4B5B8CC46}"/>
                </a:ext>
              </a:extLst>
            </p:cNvPr>
            <p:cNvSpPr txBox="1"/>
            <p:nvPr/>
          </p:nvSpPr>
          <p:spPr>
            <a:xfrm>
              <a:off x="1108224" y="1261434"/>
              <a:ext cx="441146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BT" sz="4000" dirty="0">
                  <a:solidFill>
                    <a:srgbClr val="0056B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07AF28B-9076-DE62-6415-C2AC41F918E1}"/>
                </a:ext>
              </a:extLst>
            </p:cNvPr>
            <p:cNvSpPr txBox="1"/>
            <p:nvPr/>
          </p:nvSpPr>
          <p:spPr>
            <a:xfrm>
              <a:off x="1549370" y="1322989"/>
              <a:ext cx="36150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T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Predictive modelling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410DE96-6FE1-CE0C-E71F-7EE2002556DD}"/>
              </a:ext>
            </a:extLst>
          </p:cNvPr>
          <p:cNvGrpSpPr/>
          <p:nvPr/>
        </p:nvGrpSpPr>
        <p:grpSpPr>
          <a:xfrm>
            <a:off x="1108224" y="5180004"/>
            <a:ext cx="2063706" cy="707886"/>
            <a:chOff x="1108224" y="1261434"/>
            <a:chExt cx="2063706" cy="70788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0E9F62F-A768-5AEC-2D4E-CCE4265DA9A5}"/>
                </a:ext>
              </a:extLst>
            </p:cNvPr>
            <p:cNvSpPr txBox="1"/>
            <p:nvPr/>
          </p:nvSpPr>
          <p:spPr>
            <a:xfrm>
              <a:off x="1108224" y="1261434"/>
              <a:ext cx="441146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BT" sz="4000" dirty="0">
                  <a:solidFill>
                    <a:srgbClr val="0056B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1489173-D410-46F2-FEB4-57E09DDDB737}"/>
                </a:ext>
              </a:extLst>
            </p:cNvPr>
            <p:cNvSpPr txBox="1"/>
            <p:nvPr/>
          </p:nvSpPr>
          <p:spPr>
            <a:xfrm>
              <a:off x="1549370" y="1322989"/>
              <a:ext cx="16225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T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Analysis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2F3BC0D-2000-3A7D-CA72-765F97847F33}"/>
              </a:ext>
            </a:extLst>
          </p:cNvPr>
          <p:cNvGrpSpPr/>
          <p:nvPr/>
        </p:nvGrpSpPr>
        <p:grpSpPr>
          <a:xfrm>
            <a:off x="1108224" y="5839863"/>
            <a:ext cx="2496517" cy="707886"/>
            <a:chOff x="1108224" y="1261434"/>
            <a:chExt cx="2496517" cy="70788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01AC0A4-ED41-652E-92E2-FD5C0037A0BB}"/>
                </a:ext>
              </a:extLst>
            </p:cNvPr>
            <p:cNvSpPr txBox="1"/>
            <p:nvPr/>
          </p:nvSpPr>
          <p:spPr>
            <a:xfrm>
              <a:off x="1108224" y="1261434"/>
              <a:ext cx="441146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BT" sz="4000" dirty="0">
                  <a:solidFill>
                    <a:srgbClr val="0056B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74960DF-18C2-499C-01A9-2E65A622D854}"/>
                </a:ext>
              </a:extLst>
            </p:cNvPr>
            <p:cNvSpPr txBox="1"/>
            <p:nvPr/>
          </p:nvSpPr>
          <p:spPr>
            <a:xfrm>
              <a:off x="1549370" y="1322989"/>
              <a:ext cx="20553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T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Conclusion</a:t>
              </a:r>
            </a:p>
          </p:txBody>
        </p:sp>
      </p:grp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38EB6BF4-65D8-9D8A-63F9-8A5DFEE4B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0EC3-964F-AA4E-A422-8475C6451FB3}" type="slidenum">
              <a:rPr lang="en-BT" smtClean="0"/>
              <a:t>2</a:t>
            </a:fld>
            <a:endParaRPr lang="en-BT"/>
          </a:p>
        </p:txBody>
      </p:sp>
    </p:spTree>
    <p:extLst>
      <p:ext uri="{BB962C8B-B14F-4D97-AF65-F5344CB8AC3E}">
        <p14:creationId xmlns:p14="http://schemas.microsoft.com/office/powerpoint/2010/main" val="2385697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875E8-626E-8E86-037E-9586F6B86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F704F2-BBEA-41E7-8D38-0B9D587EAAF1}"/>
              </a:ext>
            </a:extLst>
          </p:cNvPr>
          <p:cNvSpPr txBox="1"/>
          <p:nvPr/>
        </p:nvSpPr>
        <p:spPr>
          <a:xfrm>
            <a:off x="467022" y="386416"/>
            <a:ext cx="54008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T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A653E3-F5AB-FCDF-742D-428BC4717680}"/>
              </a:ext>
            </a:extLst>
          </p:cNvPr>
          <p:cNvSpPr txBox="1"/>
          <p:nvPr/>
        </p:nvSpPr>
        <p:spPr>
          <a:xfrm>
            <a:off x="781828" y="1561701"/>
            <a:ext cx="7611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Daily tank losses contain negative values which are errors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3AF728-25A1-3913-9C9C-E19C16104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28" y="2231545"/>
            <a:ext cx="10628343" cy="462645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C6400-7D8A-C961-AB36-91B4E0685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0EC3-964F-AA4E-A422-8475C6451FB3}" type="slidenum">
              <a:rPr lang="en-BT" smtClean="0"/>
              <a:t>20</a:t>
            </a:fld>
            <a:endParaRPr lang="en-BT"/>
          </a:p>
        </p:txBody>
      </p:sp>
    </p:spTree>
    <p:extLst>
      <p:ext uri="{BB962C8B-B14F-4D97-AF65-F5344CB8AC3E}">
        <p14:creationId xmlns:p14="http://schemas.microsoft.com/office/powerpoint/2010/main" val="1925456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DC3C9-142A-C223-2293-1BB7B18C9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4BE0BF-0F13-837D-84B0-9D216B3A41C1}"/>
              </a:ext>
            </a:extLst>
          </p:cNvPr>
          <p:cNvSpPr txBox="1"/>
          <p:nvPr/>
        </p:nvSpPr>
        <p:spPr>
          <a:xfrm>
            <a:off x="467022" y="386416"/>
            <a:ext cx="54008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T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7D0928-B8BA-76F5-D1F7-6DA071FD12EE}"/>
              </a:ext>
            </a:extLst>
          </p:cNvPr>
          <p:cNvSpPr txBox="1"/>
          <p:nvPr/>
        </p:nvSpPr>
        <p:spPr>
          <a:xfrm>
            <a:off x="781828" y="1561701"/>
            <a:ext cx="1540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fix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78984-45EF-BD8A-F6F8-8C6BBA1F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309" y="2073427"/>
            <a:ext cx="9563099" cy="439815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5A7665-95E4-05C7-865B-8D681F99E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0EC3-964F-AA4E-A422-8475C6451FB3}" type="slidenum">
              <a:rPr lang="en-BT" smtClean="0"/>
              <a:t>21</a:t>
            </a:fld>
            <a:endParaRPr lang="en-BT"/>
          </a:p>
        </p:txBody>
      </p:sp>
    </p:spTree>
    <p:extLst>
      <p:ext uri="{BB962C8B-B14F-4D97-AF65-F5344CB8AC3E}">
        <p14:creationId xmlns:p14="http://schemas.microsoft.com/office/powerpoint/2010/main" val="4187095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69929-F7E0-455F-FAEF-608D18383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FDE8DB-BE76-E20D-BD71-45357ADDF237}"/>
              </a:ext>
            </a:extLst>
          </p:cNvPr>
          <p:cNvSpPr txBox="1"/>
          <p:nvPr/>
        </p:nvSpPr>
        <p:spPr>
          <a:xfrm>
            <a:off x="467022" y="386416"/>
            <a:ext cx="44743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T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 modelling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6839B8-1EBE-B728-425C-E0AB73D2207F}"/>
              </a:ext>
            </a:extLst>
          </p:cNvPr>
          <p:cNvSpPr txBox="1"/>
          <p:nvPr/>
        </p:nvSpPr>
        <p:spPr>
          <a:xfrm>
            <a:off x="814485" y="1420585"/>
            <a:ext cx="9505172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B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correlation of total equipment losses with the number of days passed are as follows:</a:t>
            </a:r>
          </a:p>
          <a:p>
            <a:pPr>
              <a:lnSpc>
                <a:spcPct val="150000"/>
              </a:lnSpc>
            </a:pPr>
            <a:r>
              <a:rPr lang="en-B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Correlation of Russia_Total with date: 0.9960</a:t>
            </a:r>
          </a:p>
          <a:p>
            <a:pPr>
              <a:lnSpc>
                <a:spcPct val="150000"/>
              </a:lnSpc>
            </a:pPr>
            <a:r>
              <a:rPr lang="en-B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Correlation of Ukraine_Total with date: 0.9979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B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Therefore, linear regression was chosen to predict total equipment over the next time period.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25A3D4-20EA-CBF8-ADB3-0AD03C1EF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0EC3-964F-AA4E-A422-8475C6451FB3}" type="slidenum">
              <a:rPr lang="en-BT" smtClean="0"/>
              <a:t>22</a:t>
            </a:fld>
            <a:endParaRPr lang="en-BT"/>
          </a:p>
        </p:txBody>
      </p:sp>
    </p:spTree>
    <p:extLst>
      <p:ext uri="{BB962C8B-B14F-4D97-AF65-F5344CB8AC3E}">
        <p14:creationId xmlns:p14="http://schemas.microsoft.com/office/powerpoint/2010/main" val="140378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D3F8D-6D16-8697-11C6-FF640D158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E742BF-9D6B-E92E-0BF2-C32723774889}"/>
              </a:ext>
            </a:extLst>
          </p:cNvPr>
          <p:cNvSpPr txBox="1"/>
          <p:nvPr/>
        </p:nvSpPr>
        <p:spPr>
          <a:xfrm>
            <a:off x="467022" y="386416"/>
            <a:ext cx="44743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T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 modelling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011630-986E-ECC0-D067-9D37FAD1A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17" y="1094302"/>
            <a:ext cx="11870966" cy="43780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2ACF2B-302F-6087-79AB-5209D2B7714F}"/>
              </a:ext>
            </a:extLst>
          </p:cNvPr>
          <p:cNvSpPr txBox="1"/>
          <p:nvPr/>
        </p:nvSpPr>
        <p:spPr>
          <a:xfrm>
            <a:off x="195511" y="5718576"/>
            <a:ext cx="11996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B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ARIMA (Autoregressive Integrated Moving Average) performed better than linear regression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F9BCD6-2FD7-2E96-5E09-42EF49FC2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0EC3-964F-AA4E-A422-8475C6451FB3}" type="slidenum">
              <a:rPr lang="en-BT" smtClean="0"/>
              <a:t>23</a:t>
            </a:fld>
            <a:endParaRPr lang="en-BT"/>
          </a:p>
        </p:txBody>
      </p:sp>
    </p:spTree>
    <p:extLst>
      <p:ext uri="{BB962C8B-B14F-4D97-AF65-F5344CB8AC3E}">
        <p14:creationId xmlns:p14="http://schemas.microsoft.com/office/powerpoint/2010/main" val="451576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2D59A-4E0C-FB0A-45A8-3F816BF8B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023"/>
            <a:ext cx="10515600" cy="2852737"/>
          </a:xfrm>
        </p:spPr>
        <p:txBody>
          <a:bodyPr/>
          <a:lstStyle/>
          <a:p>
            <a:r>
              <a:rPr lang="en-B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61E55-5788-B4CD-E54C-47C2F80A1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609748"/>
            <a:ext cx="10515600" cy="1500187"/>
          </a:xfrm>
        </p:spPr>
        <p:txBody>
          <a:bodyPr/>
          <a:lstStyle/>
          <a:p>
            <a:r>
              <a:rPr lang="en-BT" dirty="0"/>
              <a:t>Dashboard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A1F5F-DF38-C730-E85B-7FAEEF620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0EC3-964F-AA4E-A422-8475C6451FB3}" type="slidenum">
              <a:rPr lang="en-BT" smtClean="0"/>
              <a:t>24</a:t>
            </a:fld>
            <a:endParaRPr lang="en-BT"/>
          </a:p>
        </p:txBody>
      </p:sp>
    </p:spTree>
    <p:extLst>
      <p:ext uri="{BB962C8B-B14F-4D97-AF65-F5344CB8AC3E}">
        <p14:creationId xmlns:p14="http://schemas.microsoft.com/office/powerpoint/2010/main" val="2019667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F480F-4003-641B-DF2C-6AA01A964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A49B6-0C44-9474-2614-C2C344667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986" y="1420586"/>
            <a:ext cx="4305300" cy="1182460"/>
          </a:xfrm>
        </p:spPr>
        <p:txBody>
          <a:bodyPr>
            <a:normAutofit/>
          </a:bodyPr>
          <a:lstStyle/>
          <a:p>
            <a:r>
              <a:rPr lang="en-BT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9BDA3D-EFE9-1CF7-99A5-D42CCCB8E0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4386" y="2874962"/>
            <a:ext cx="10515600" cy="1500187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BT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Significant equipment losses for Russia in comparison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BT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Continuous economic decline for both countries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BT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Both countries suffered significant losses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BT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Russia suffered more compared to Ukraine during the war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BT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617B4-F5A8-4D1B-A0BD-69BEB2EEB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0EC3-964F-AA4E-A422-8475C6451FB3}" type="slidenum">
              <a:rPr lang="en-BT" smtClean="0"/>
              <a:t>25</a:t>
            </a:fld>
            <a:endParaRPr lang="en-BT"/>
          </a:p>
        </p:txBody>
      </p:sp>
    </p:spTree>
    <p:extLst>
      <p:ext uri="{BB962C8B-B14F-4D97-AF65-F5344CB8AC3E}">
        <p14:creationId xmlns:p14="http://schemas.microsoft.com/office/powerpoint/2010/main" val="1457806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4A6F3-0A87-0907-4391-0D8B89EB8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947" y="0"/>
            <a:ext cx="10515600" cy="1325563"/>
          </a:xfrm>
        </p:spPr>
        <p:txBody>
          <a:bodyPr/>
          <a:lstStyle/>
          <a:p>
            <a:pPr algn="ctr"/>
            <a:r>
              <a:rPr lang="en-BT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21D4AF-A3CF-0557-7147-6B62FE43F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0EC3-964F-AA4E-A422-8475C6451FB3}" type="slidenum">
              <a:rPr lang="en-BT" smtClean="0"/>
              <a:t>26</a:t>
            </a:fld>
            <a:endParaRPr lang="en-B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8D47B0-DA82-86BC-A3B2-5AB27917503E}"/>
              </a:ext>
            </a:extLst>
          </p:cNvPr>
          <p:cNvSpPr txBox="1"/>
          <p:nvPr/>
        </p:nvSpPr>
        <p:spPr>
          <a:xfrm>
            <a:off x="838200" y="1202605"/>
            <a:ext cx="11265567" cy="5028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457200">
              <a:lnSpc>
                <a:spcPct val="150000"/>
              </a:lnSpc>
              <a:buNone/>
              <a:tabLst>
                <a:tab pos="2514600" algn="l"/>
              </a:tabLst>
            </a:pPr>
            <a:r>
              <a:rPr lang="en-B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Andersson, B. H. (2022). The agony of not knowing, as Mariupol mass burial sites grow. BBC News. Retrieved from </a:t>
            </a:r>
            <a:r>
              <a:rPr lang="en-BT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sdfsdfsdf</a:t>
            </a:r>
            <a:r>
              <a:rPr lang="en-BT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https://www.bbc.com/news/world-europe-63536564</a:t>
            </a:r>
            <a:endParaRPr lang="en-BT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  <a:tabLst>
                <a:tab pos="2514600" algn="l"/>
              </a:tabLst>
            </a:pPr>
            <a:r>
              <a:rPr lang="en-BT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GeeksforGeeks. (2024). Model Selection for ARIMA. GeeksforGeeks. Retrieved from </a:t>
            </a:r>
            <a:r>
              <a:rPr lang="en-BT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sdfsdfsdf</a:t>
            </a:r>
            <a:r>
              <a:rPr lang="en-BT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https://www.geeksforgeeks.org/model-selection-for-arima</a:t>
            </a:r>
            <a:endParaRPr lang="en-BT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  <a:tabLst>
                <a:tab pos="2514600" algn="l"/>
              </a:tabLst>
            </a:pPr>
            <a:r>
              <a:rPr lang="en-B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Mediazona. (2025, April 25). Russian losses in the war with Ukraine. Mediazona count, updated. </a:t>
            </a:r>
            <a:r>
              <a:rPr lang="en-BT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Mediazona</a:t>
            </a:r>
            <a:r>
              <a:rPr lang="en-B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BT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sdfsdfsdf</a:t>
            </a:r>
            <a:r>
              <a:rPr lang="en-BT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https://en.zona.media/article/2025/04/25/casualties_eng-trl</a:t>
            </a:r>
            <a:endParaRPr lang="en-BT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  <a:tabLst>
                <a:tab pos="2514600" algn="l"/>
              </a:tabLst>
            </a:pPr>
            <a:r>
              <a:rPr lang="en-B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NathOrmond. (n.d.). </a:t>
            </a:r>
            <a:r>
              <a:rPr lang="en-BT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GitHub - NathOrmond/ukraine-war-data</a:t>
            </a:r>
            <a:r>
              <a:rPr lang="en-B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GitHub. </a:t>
            </a:r>
            <a:r>
              <a:rPr lang="en-BT" sz="1800" u="sng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https://github.com/NathOrmond/ukraine-war-</a:t>
            </a:r>
            <a:r>
              <a:rPr lang="en-BT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sdfsdfsdf</a:t>
            </a:r>
            <a:r>
              <a:rPr lang="en-BT" sz="1800" u="sng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data.git</a:t>
            </a:r>
            <a:endParaRPr lang="en-BT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  <a:tabLst>
                <a:tab pos="2514600" algn="l"/>
              </a:tabLst>
            </a:pPr>
            <a:r>
              <a:rPr lang="en-B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Kyiv Independent. (2025, January 15). Retrieved from </a:t>
            </a:r>
            <a:r>
              <a:rPr lang="en-BT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https://kyivindependent.com/russia-recruits-up-to-180-000-</a:t>
            </a:r>
            <a:r>
              <a:rPr lang="en-BT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sdfsdfsdf</a:t>
            </a:r>
            <a:r>
              <a:rPr lang="en-BT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convicts-for-war-against-ukraine-foreign-intelligence-service-says</a:t>
            </a:r>
            <a:endParaRPr lang="en-BT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  <a:tabLst>
                <a:tab pos="2514600" algn="l"/>
              </a:tabLst>
            </a:pPr>
            <a:r>
              <a:rPr lang="en-B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Trebesch, C., Bomprezzi, P., Nishikawa, T., &amp; Kharitonov, I. (2025, April 6). </a:t>
            </a:r>
            <a:r>
              <a:rPr lang="en-BT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Ukraine support tracker data</a:t>
            </a:r>
            <a:r>
              <a:rPr lang="en-B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Kiel </a:t>
            </a:r>
            <a:r>
              <a:rPr lang="en-BT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sdfsdfsdf</a:t>
            </a:r>
            <a:r>
              <a:rPr lang="en-B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Institute. </a:t>
            </a:r>
            <a:r>
              <a:rPr lang="en-BT" sz="1800" u="sng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6"/>
              </a:rPr>
              <a:t>https://www.ifw-kiel.de/publications/ukraine-support-tracker-data-20758/</a:t>
            </a:r>
            <a:endParaRPr lang="en-BT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9170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55DEC-979B-E729-3681-95FD03BEE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AA2FC3-54E2-7167-1037-DCFC2CF0E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0EC3-964F-AA4E-A422-8475C6451FB3}" type="slidenum">
              <a:rPr lang="en-BT" smtClean="0"/>
              <a:t>27</a:t>
            </a:fld>
            <a:endParaRPr lang="en-B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3ADB1F-D875-FDA1-D60D-5792B990B567}"/>
              </a:ext>
            </a:extLst>
          </p:cNvPr>
          <p:cNvSpPr txBox="1"/>
          <p:nvPr/>
        </p:nvSpPr>
        <p:spPr>
          <a:xfrm>
            <a:off x="739942" y="553777"/>
            <a:ext cx="10613858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  <a:tabLst>
                <a:tab pos="2514600" algn="l"/>
              </a:tabLst>
            </a:pPr>
            <a:r>
              <a:rPr lang="en-B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Wikipedia contributors. (2025, May 20). </a:t>
            </a:r>
            <a:r>
              <a:rPr lang="en-BT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Casualties of the Russo-Ukrainian War - Wikipedia</a:t>
            </a:r>
            <a:r>
              <a:rPr lang="en-B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BT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sdfsdfsdf</a:t>
            </a:r>
            <a:r>
              <a:rPr lang="en-BT" sz="1800" u="sng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https://en.wikipedia.org/wiki/Casualties_of_the_Russo-Ukrainian_War#Total_casualties</a:t>
            </a:r>
            <a:endParaRPr lang="en-BT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  <a:tabLst>
                <a:tab pos="2514600" algn="l"/>
              </a:tabLst>
            </a:pPr>
            <a:r>
              <a:rPr lang="en-BT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World Bank Open Data</a:t>
            </a:r>
            <a:r>
              <a:rPr lang="en-B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(n.d.). World Bank Open Data. </a:t>
            </a:r>
            <a:r>
              <a:rPr lang="en-BT" sz="1800" u="sng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https://data.worldbank.org/country/ukraine</a:t>
            </a:r>
            <a:endParaRPr lang="en-BT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buNone/>
            </a:pPr>
            <a:r>
              <a:rPr lang="en-BT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sdfsdfsdf</a:t>
            </a:r>
            <a:r>
              <a:rPr lang="en-B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2022 Kherson counteroffensive. (2025, May 05). Wikipedia. </a:t>
            </a:r>
            <a:r>
              <a:rPr lang="en-BT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sdfsdfsdf</a:t>
            </a:r>
            <a:r>
              <a:rPr lang="en-BT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https://en.wikipedia.org/w/index.php?title=2022_Kherson_counteroffensive&amp;oldid=1289005560</a:t>
            </a:r>
            <a:r>
              <a:rPr lang="en-BT" dirty="0">
                <a:effectLst/>
              </a:rPr>
              <a:t> </a:t>
            </a:r>
            <a:endParaRPr lang="en-BT" dirty="0"/>
          </a:p>
        </p:txBody>
      </p:sp>
    </p:spTree>
    <p:extLst>
      <p:ext uri="{BB962C8B-B14F-4D97-AF65-F5344CB8AC3E}">
        <p14:creationId xmlns:p14="http://schemas.microsoft.com/office/powerpoint/2010/main" val="18263389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559A9-866C-597D-8CA9-7488E4BD1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419" y="2958515"/>
            <a:ext cx="3643897" cy="940970"/>
          </a:xfrm>
        </p:spPr>
        <p:txBody>
          <a:bodyPr/>
          <a:lstStyle/>
          <a:p>
            <a:r>
              <a:rPr lang="en-BT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7D088E-D730-A07C-60AD-F43482540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0EC3-964F-AA4E-A422-8475C6451FB3}" type="slidenum">
              <a:rPr lang="en-BT" smtClean="0"/>
              <a:t>28</a:t>
            </a:fld>
            <a:endParaRPr lang="en-BT"/>
          </a:p>
        </p:txBody>
      </p:sp>
    </p:spTree>
    <p:extLst>
      <p:ext uri="{BB962C8B-B14F-4D97-AF65-F5344CB8AC3E}">
        <p14:creationId xmlns:p14="http://schemas.microsoft.com/office/powerpoint/2010/main" val="2222672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7285E2-E525-D6AE-64D9-01D2FAD30002}"/>
              </a:ext>
            </a:extLst>
          </p:cNvPr>
          <p:cNvSpPr txBox="1"/>
          <p:nvPr/>
        </p:nvSpPr>
        <p:spPr>
          <a:xfrm>
            <a:off x="467022" y="354330"/>
            <a:ext cx="27222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T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pic>
        <p:nvPicPr>
          <p:cNvPr id="4100" name="Picture 4" descr="Will the Russia-Ukraine war last forever? | UNC-Chapel Hill">
            <a:extLst>
              <a:ext uri="{FF2B5EF4-FFF2-40B4-BE49-F238E27FC236}">
                <a16:creationId xmlns:a16="http://schemas.microsoft.com/office/drawing/2014/main" id="{25308A40-BB09-9568-ECA7-5B9611784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9F1A10A-81D5-75AA-C0E7-7685E75021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43331"/>
                </a:schemeClr>
              </a:gs>
              <a:gs pos="88000">
                <a:schemeClr val="bg1"/>
              </a:gs>
              <a:gs pos="100000">
                <a:schemeClr val="bg1"/>
              </a:gs>
              <a:gs pos="100000">
                <a:schemeClr val="bg1"/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59C7C4-D7D3-31DE-BB9A-27D5379E7565}"/>
              </a:ext>
            </a:extLst>
          </p:cNvPr>
          <p:cNvSpPr txBox="1"/>
          <p:nvPr/>
        </p:nvSpPr>
        <p:spPr>
          <a:xfrm>
            <a:off x="822622" y="1771652"/>
            <a:ext cx="10283588" cy="390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Russia-Ukraine war (since early 2022) is a major 21st-century geopolitical conflict.</a:t>
            </a:r>
          </a:p>
          <a:p>
            <a:pPr>
              <a:lnSpc>
                <a:spcPct val="15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Beyond human and economic toll, it has generated vast, analyzable data.</a:t>
            </a:r>
          </a:p>
          <a:p>
            <a:pPr>
              <a:lnSpc>
                <a:spcPct val="15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of analysis: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Equipment losses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Economic/foreign aid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Civilian and military casualties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DBA585-5B6A-32D0-A9F4-DF4EA66FD748}"/>
              </a:ext>
            </a:extLst>
          </p:cNvPr>
          <p:cNvSpPr txBox="1"/>
          <p:nvPr/>
        </p:nvSpPr>
        <p:spPr>
          <a:xfrm>
            <a:off x="467022" y="827287"/>
            <a:ext cx="27222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T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8595A-9A6D-8A62-B114-1BC2146AA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0EC3-964F-AA4E-A422-8475C6451FB3}" type="slidenum">
              <a:rPr lang="en-BT" smtClean="0"/>
              <a:t>3</a:t>
            </a:fld>
            <a:endParaRPr lang="en-BT"/>
          </a:p>
        </p:txBody>
      </p:sp>
    </p:spTree>
    <p:extLst>
      <p:ext uri="{BB962C8B-B14F-4D97-AF65-F5344CB8AC3E}">
        <p14:creationId xmlns:p14="http://schemas.microsoft.com/office/powerpoint/2010/main" val="681459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188CCC-FB72-E8D4-1FFB-9D265D29301B}"/>
              </a:ext>
            </a:extLst>
          </p:cNvPr>
          <p:cNvSpPr txBox="1"/>
          <p:nvPr/>
        </p:nvSpPr>
        <p:spPr>
          <a:xfrm>
            <a:off x="864104" y="3429000"/>
            <a:ext cx="8352430" cy="2241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Objectives</a:t>
            </a:r>
          </a:p>
          <a:p>
            <a:pPr algn="just">
              <a:lnSpc>
                <a:spcPct val="150000"/>
              </a:lnSpc>
              <a:buNone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1. Compare human casualties (soldiers &amp; civilians).</a:t>
            </a:r>
          </a:p>
          <a:p>
            <a:pPr algn="just">
              <a:lnSpc>
                <a:spcPct val="150000"/>
              </a:lnSpc>
              <a:buNone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2. Track military equipment losses (tanks, aircraft, artillery).</a:t>
            </a:r>
          </a:p>
          <a:p>
            <a:pPr algn="just">
              <a:lnSpc>
                <a:spcPct val="1500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3. Estimate economic costs (Various development indicators).</a:t>
            </a:r>
          </a:p>
        </p:txBody>
      </p:sp>
      <p:pic>
        <p:nvPicPr>
          <p:cNvPr id="5124" name="Picture 4" descr="Crosshair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D7862C16-36F5-2133-D3DA-4B8032EE9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849980"/>
            <a:ext cx="1913294" cy="153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D42A89-0CBC-BA38-F450-328DB6BD0E91}"/>
              </a:ext>
            </a:extLst>
          </p:cNvPr>
          <p:cNvSpPr txBox="1"/>
          <p:nvPr/>
        </p:nvSpPr>
        <p:spPr>
          <a:xfrm>
            <a:off x="2219376" y="849980"/>
            <a:ext cx="9210624" cy="1953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Aim</a:t>
            </a:r>
            <a:r>
              <a:rPr lang="en-US" sz="28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: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sz="28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 analyze available data to present a clearer picture of the current state of the war, focusing on casualties, equipment losses, and economic costs.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76452C-1DCA-C14B-633E-67481C45B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0EC3-964F-AA4E-A422-8475C6451FB3}" type="slidenum">
              <a:rPr lang="en-BT" smtClean="0"/>
              <a:t>4</a:t>
            </a:fld>
            <a:endParaRPr lang="en-BT"/>
          </a:p>
        </p:txBody>
      </p:sp>
    </p:spTree>
    <p:extLst>
      <p:ext uri="{BB962C8B-B14F-4D97-AF65-F5344CB8AC3E}">
        <p14:creationId xmlns:p14="http://schemas.microsoft.com/office/powerpoint/2010/main" val="1766588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286B67-4551-B97D-9B50-CA033815C7F7}"/>
              </a:ext>
            </a:extLst>
          </p:cNvPr>
          <p:cNvSpPr txBox="1"/>
          <p:nvPr/>
        </p:nvSpPr>
        <p:spPr>
          <a:xfrm>
            <a:off x="467022" y="386416"/>
            <a:ext cx="35621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T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description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F30F98-433A-292E-9DA2-1E8001FD6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265" y="1545744"/>
            <a:ext cx="6070835" cy="40712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486F41-6F18-5EEF-EDAA-5B78B58BA2B1}"/>
              </a:ext>
            </a:extLst>
          </p:cNvPr>
          <p:cNvSpPr txBox="1"/>
          <p:nvPr/>
        </p:nvSpPr>
        <p:spPr>
          <a:xfrm>
            <a:off x="114300" y="1545744"/>
            <a:ext cx="5663965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B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source of data is the github repository maintained by G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B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tHub user </a:t>
            </a:r>
            <a:r>
              <a:rPr lang="en-B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simonjuwiler.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B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Contains several types of data such as personell (killed, wounded) and equipment losses with cited sources.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F4347-9657-9A22-2894-69D4BA879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0EC3-964F-AA4E-A422-8475C6451FB3}" type="slidenum">
              <a:rPr lang="en-BT" smtClean="0"/>
              <a:t>5</a:t>
            </a:fld>
            <a:endParaRPr lang="en-BT"/>
          </a:p>
        </p:txBody>
      </p:sp>
    </p:spTree>
    <p:extLst>
      <p:ext uri="{BB962C8B-B14F-4D97-AF65-F5344CB8AC3E}">
        <p14:creationId xmlns:p14="http://schemas.microsoft.com/office/powerpoint/2010/main" val="958878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AB747F-DF86-0A6B-FD6A-78E485D39162}"/>
              </a:ext>
            </a:extLst>
          </p:cNvPr>
          <p:cNvSpPr txBox="1"/>
          <p:nvPr/>
        </p:nvSpPr>
        <p:spPr>
          <a:xfrm>
            <a:off x="467022" y="386416"/>
            <a:ext cx="65026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T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Equipment losses (Oryx’s site)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21C8C0-4926-4592-1577-DFEAD4D8B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897" y="2681964"/>
            <a:ext cx="9622148" cy="39923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80D837-C364-3227-6BA2-412C9CEE3894}"/>
              </a:ext>
            </a:extLst>
          </p:cNvPr>
          <p:cNvSpPr txBox="1"/>
          <p:nvPr/>
        </p:nvSpPr>
        <p:spPr>
          <a:xfrm>
            <a:off x="728813" y="1547999"/>
            <a:ext cx="10260316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B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Contained cumulative count for different types of equipment loss for both sides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B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Starts from 2022-02-24 till 2025-05-05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913738-3AA6-1D54-1645-8697724134EC}"/>
              </a:ext>
            </a:extLst>
          </p:cNvPr>
          <p:cNvSpPr txBox="1"/>
          <p:nvPr/>
        </p:nvSpPr>
        <p:spPr>
          <a:xfrm>
            <a:off x="10670045" y="2766329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T" dirty="0">
                <a:latin typeface="Times New Roman" panose="02020603050405020304" pitchFamily="18" charset="0"/>
                <a:cs typeface="Times New Roman" panose="02020603050405020304" pitchFamily="18" charset="0"/>
              </a:rPr>
              <a:t>67 columns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D7742-DDD7-0DFF-4600-3B9B5FE3E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0EC3-964F-AA4E-A422-8475C6451FB3}" type="slidenum">
              <a:rPr lang="en-BT" smtClean="0"/>
              <a:t>6</a:t>
            </a:fld>
            <a:endParaRPr lang="en-BT"/>
          </a:p>
        </p:txBody>
      </p:sp>
    </p:spTree>
    <p:extLst>
      <p:ext uri="{BB962C8B-B14F-4D97-AF65-F5344CB8AC3E}">
        <p14:creationId xmlns:p14="http://schemas.microsoft.com/office/powerpoint/2010/main" val="1365205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1A960-F777-2BAF-8AB7-616FE8F7E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6377D-FFD6-D6D7-902C-7B5F6C965029}"/>
              </a:ext>
            </a:extLst>
          </p:cNvPr>
          <p:cNvSpPr txBox="1"/>
          <p:nvPr/>
        </p:nvSpPr>
        <p:spPr>
          <a:xfrm>
            <a:off x="467022" y="386416"/>
            <a:ext cx="80409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T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Russian personnel losses (Mediazona)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8AF4A4-A8AF-DB39-7058-E51CA0288D32}"/>
              </a:ext>
            </a:extLst>
          </p:cNvPr>
          <p:cNvSpPr txBox="1"/>
          <p:nvPr/>
        </p:nvSpPr>
        <p:spPr>
          <a:xfrm>
            <a:off x="663763" y="1469859"/>
            <a:ext cx="10864473" cy="2241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Russian Officers killed in Ukraine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https://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simonhuwiler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russo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ukrainian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-data-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ressources.git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Russian losses in Ukraine per week 	https://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en.zona.media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/article/2025/04/25/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casualties_eng-trl</a:t>
            </a:r>
            <a:endParaRPr lang="en-B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56233C-75C9-CAC3-DEC2-B7EBC3DE7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36" y="4473121"/>
            <a:ext cx="7581900" cy="3365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C49B2A-1106-8E38-E2E9-49EC0411C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964" y="4473121"/>
            <a:ext cx="4203700" cy="38100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02D42B-A68A-4F65-7DF5-2D90AC304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0EC3-964F-AA4E-A422-8475C6451FB3}" type="slidenum">
              <a:rPr lang="en-BT" smtClean="0"/>
              <a:t>7</a:t>
            </a:fld>
            <a:endParaRPr lang="en-BT"/>
          </a:p>
        </p:txBody>
      </p:sp>
    </p:spTree>
    <p:extLst>
      <p:ext uri="{BB962C8B-B14F-4D97-AF65-F5344CB8AC3E}">
        <p14:creationId xmlns:p14="http://schemas.microsoft.com/office/powerpoint/2010/main" val="902162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09103-50AD-E194-7A5E-DDCEE089C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F1C092-96A2-2489-6EAD-EBD113BF3495}"/>
              </a:ext>
            </a:extLst>
          </p:cNvPr>
          <p:cNvSpPr txBox="1"/>
          <p:nvPr/>
        </p:nvSpPr>
        <p:spPr>
          <a:xfrm>
            <a:off x="467022" y="386416"/>
            <a:ext cx="80409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T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Russian personnel losses (Mediazona)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8A9660-AD60-B663-F6DC-CE9BE658D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36" y="2441121"/>
            <a:ext cx="7581900" cy="3365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99C428-E806-B9B1-2008-B03BF837F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964" y="2441121"/>
            <a:ext cx="4203700" cy="381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D71BCE-1025-3E4A-3ACE-025AB2DFBC4D}"/>
              </a:ext>
            </a:extLst>
          </p:cNvPr>
          <p:cNvSpPr txBox="1"/>
          <p:nvPr/>
        </p:nvSpPr>
        <p:spPr>
          <a:xfrm>
            <a:off x="2090057" y="1812471"/>
            <a:ext cx="2980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Russian losses by rank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C27682-6D2F-784C-8576-06B6D7204F8D}"/>
              </a:ext>
            </a:extLst>
          </p:cNvPr>
          <p:cNvSpPr txBox="1"/>
          <p:nvPr/>
        </p:nvSpPr>
        <p:spPr>
          <a:xfrm>
            <a:off x="8472506" y="1812470"/>
            <a:ext cx="3082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Russian losses by week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81118-437D-6C87-6EEA-38A4E226AAAC}"/>
              </a:ext>
            </a:extLst>
          </p:cNvPr>
          <p:cNvSpPr txBox="1"/>
          <p:nvPr/>
        </p:nvSpPr>
        <p:spPr>
          <a:xfrm>
            <a:off x="2950228" y="5973606"/>
            <a:ext cx="1259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T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 columns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574FAC-9725-8457-1B75-6DF317FC965C}"/>
              </a:ext>
            </a:extLst>
          </p:cNvPr>
          <p:cNvSpPr txBox="1"/>
          <p:nvPr/>
        </p:nvSpPr>
        <p:spPr>
          <a:xfrm>
            <a:off x="9383973" y="6342938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T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 columns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E63BE32-00F4-374C-D456-BD1FD86F0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0EC3-964F-AA4E-A422-8475C6451FB3}" type="slidenum">
              <a:rPr lang="en-BT" smtClean="0"/>
              <a:t>8</a:t>
            </a:fld>
            <a:endParaRPr lang="en-BT"/>
          </a:p>
        </p:txBody>
      </p:sp>
    </p:spTree>
    <p:extLst>
      <p:ext uri="{BB962C8B-B14F-4D97-AF65-F5344CB8AC3E}">
        <p14:creationId xmlns:p14="http://schemas.microsoft.com/office/powerpoint/2010/main" val="2817331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C5885-542D-4AC6-9DC6-BA21224FB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FB5A4B-2977-1EE6-43F1-01CF6FE80A90}"/>
              </a:ext>
            </a:extLst>
          </p:cNvPr>
          <p:cNvSpPr txBox="1"/>
          <p:nvPr/>
        </p:nvSpPr>
        <p:spPr>
          <a:xfrm>
            <a:off x="467022" y="386416"/>
            <a:ext cx="89498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T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Financial aid to Ukraine (Support Tracker)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839AA6-26C1-5A54-B5BB-6A9A793A9AAC}"/>
              </a:ext>
            </a:extLst>
          </p:cNvPr>
          <p:cNvSpPr txBox="1"/>
          <p:nvPr/>
        </p:nvSpPr>
        <p:spPr>
          <a:xfrm>
            <a:off x="728813" y="1547999"/>
            <a:ext cx="10260316" cy="2795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B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Captures humanitarian contributions from different countries to Ukraine as a response to this ongoing crisis</a:t>
            </a:r>
            <a:r>
              <a:rPr lang="en-BT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B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Fields available are: donor country, recipient country (Ukraine), the date of announcement, the sector of aid (for instance, Humanitarian assistance or Energy security) and funding amount.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37D2D3-4200-9842-3CBF-3D34835E8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272" y="4554765"/>
            <a:ext cx="6985000" cy="3594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EDD1D2-2C28-280F-084B-19827A855355}"/>
              </a:ext>
            </a:extLst>
          </p:cNvPr>
          <p:cNvSpPr txBox="1"/>
          <p:nvPr/>
        </p:nvSpPr>
        <p:spPr>
          <a:xfrm>
            <a:off x="9416844" y="4554765"/>
            <a:ext cx="1259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T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 columns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83DC35-5624-F1CE-927D-A8F03B988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0EC3-964F-AA4E-A422-8475C6451FB3}" type="slidenum">
              <a:rPr lang="en-BT" smtClean="0"/>
              <a:t>9</a:t>
            </a:fld>
            <a:endParaRPr lang="en-BT"/>
          </a:p>
        </p:txBody>
      </p:sp>
    </p:spTree>
    <p:extLst>
      <p:ext uri="{BB962C8B-B14F-4D97-AF65-F5344CB8AC3E}">
        <p14:creationId xmlns:p14="http://schemas.microsoft.com/office/powerpoint/2010/main" val="3528655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925</Words>
  <Application>Microsoft Macintosh PowerPoint</Application>
  <PresentationFormat>Widescreen</PresentationFormat>
  <Paragraphs>140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Times New Roman</vt:lpstr>
      <vt:lpstr>Office Theme</vt:lpstr>
      <vt:lpstr>Russo-Ukrainian War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</vt:lpstr>
      <vt:lpstr>Conclusion</vt:lpstr>
      <vt:lpstr>References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karmat314@gmail.com</dc:creator>
  <cp:lastModifiedBy>karmat314@gmail.com</cp:lastModifiedBy>
  <cp:revision>2</cp:revision>
  <dcterms:created xsi:type="dcterms:W3CDTF">2025-05-22T19:28:47Z</dcterms:created>
  <dcterms:modified xsi:type="dcterms:W3CDTF">2025-05-23T05:01:26Z</dcterms:modified>
</cp:coreProperties>
</file>